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8" r:id="rId41"/>
    <p:sldId id="294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7C06-D8C7-4E7E-9A5C-86919B24F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13B7D-6F50-49C0-B24F-2EC6C58C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99721-5319-451D-AC2D-B53314A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CAF76-8FB8-4BF0-9FF3-AFEA3DA0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3A119-94AD-4C86-82D0-B2A7216E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5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0D0FE-9E80-4B1F-A9C7-B463D983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1D579-5C58-490D-B0C0-0D4A4E405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E6CF8-B590-419E-8009-FC57B0A0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632A4-EB9A-41B8-A1C8-A01B0603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9DF88-30D0-483D-AF0F-B24ACAF3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61A16F-6CA7-4349-B4B7-ACDBEBA21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EDF1B0-5734-48BB-9663-6062C3729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18D7EE-2D6D-4C43-9BA0-5A1F844F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99A6B-C54E-42D1-A619-3717E872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5AA38-0539-48DF-AE3C-70CD068A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0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7B21B-18B7-427F-B041-74D55B8D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77F17-65B1-4828-BDBC-4F1BDD35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FA045-8C20-427B-BACB-AF82B4CA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76115-280F-4DDC-AB3D-D82D682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5B03AF-C431-4234-9694-D7DD5D5E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8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26C11-1A32-4703-8E99-06CA2A21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8CFEB-BA49-4D71-8E3E-07F889446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BDB0B-3D92-41DB-81AD-957393A0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1ABF5-D195-4BA9-8110-016ADBA5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C41DE-55E4-4621-A451-C6415F28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53FEB-408A-4A1B-9090-48AEB84B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CEBA6-E682-4C51-BC08-C98C9FE67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8A858D-94B9-4A76-BD1A-6CBB60231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A76428-67F8-4B65-8491-EB347C68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E99DC-F5F5-46B4-8E41-079B48A4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D0F64-EF32-4CCE-A1D7-1DAC0F76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1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4E0F-5BE7-429D-8D0C-7583D02B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D705F-3F44-46CA-9EA9-4EEBD0772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846896-435E-44B9-B0F6-D3991EE7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263CC1-E5AE-4D51-B616-EAC57C083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BA82F7-41BE-4558-8AF4-28C78342A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A8EE0F-07E2-4252-8F96-4ED8BB0E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DBF23-657E-4804-9415-F90BC52E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3A3FE0-B247-4358-98C7-9A692261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E3F3A-F7D2-492B-AB26-0166C259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784BC0-6CB1-4562-ADF7-F7E9D9B9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012FBD-E12D-432E-A9BB-4B19BDC6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A90D13-0461-44B1-A276-73AA3A9F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459E44-EEAE-4613-A08F-F56EB87A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F503C0-67BC-48B8-A65E-84A0DC18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B8A0AE-5742-4B78-A3B3-834BE3F6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5B0BC-3A8D-4420-ADB3-9CDC44D7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9E1BC-B428-4F78-BEA8-40B8A8E9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0F9FE-5317-429A-B262-B6E01FA0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6804DE-CC15-40E2-985E-8551E88D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908B4-FFBC-4D36-8201-D1917E58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7EF7D-8687-41B0-AA8E-6BF45019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C9C13-D8B9-48DC-89FD-AFAB2BD5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71B5AA-D2BA-4543-9884-C1C10B6FB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D7A28-8435-4973-84BE-71C76B699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0E1BF-BC80-4608-8947-2C8FCA8A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6DFF1F-32A6-4514-BF60-2305CBA7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3492E6-9A12-45E2-B29A-77A97AA7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3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14DBB-CE54-42F6-90DF-B65D4E6F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26338-9074-4541-B829-61C35A7A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41CD7-49D7-4632-9DE8-C6AB27670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C5C3-6FE6-4E68-A009-322189C1590C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8665-5F81-4D5C-BBC8-B68DEAEE4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9E979-F331-45B1-9528-09D08D362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FD32-F1FF-47E0-914E-F09A2E3EE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8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30266-9E34-456C-BDB7-729FE43F5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 по Приложениям эконометрики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2BD1A-1B9F-49E1-BDD7-E1CE0CF8C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20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7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Получаем: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38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8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ВЫВОД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условно (относительно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несмещенные оценки.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49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9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безусловные статистические характеристики 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𝑉𝑎𝑟</m:t>
                            </m:r>
                          </m:e>
                        </m:acc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80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10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𝑉𝑎𝑟</m:t>
                            </m:r>
                          </m:e>
                        </m:acc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существует условный вариант Теоремы Гаусса-Маркова.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78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11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𝑉𝑎𝑟</m:t>
                            </m:r>
                          </m:e>
                        </m:acc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существует условный вариант Теоремы Гаусса-Маркова.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34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12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Теорема Гаусса-Маркова (стохастические регрессоры).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Пусть </a:t>
                </a:r>
                <a:b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объясняемых переменных,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объясняющих переменных,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случайных ошибок.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элементы матрицы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случайные величины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вероятностью 1 матрица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ранг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методу наименьших квадратов является наиболее эффективной (в смысле наименьшей условной ковариационной матрицы) среди всех линейных условно несмещенных оценок вектора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15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Вопрос: при каких условиях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вектора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методу наименьших квадратов является  состоятельной?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Т.е. при выполнении каких условий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𝑙𝑖𝑚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67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Теорема Слуцкого.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каждая из последовательностей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сходится по вероятности к константе: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𝑙𝑖𝑚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b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пусть функция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непрерывна в точке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𝑙𝑖𝑚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7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Запишем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следующем виде (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домножим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разделим на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существует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𝑙𝑖𝑚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положительно определенная матрица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𝑙𝑖𝑚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из теоремы Слуцкого следует, что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МНК состоятельна.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этом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)→0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87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регрессионной модели регрессоры случайны, то при выполнении условий 1-3 МНК оценка и связанные с ней статистики являются условно и безусловно несмещенными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место условный вариант теоремы Гаусса-Маркова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условий 4-5 МНК оценка состоятельна.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регрессоры и случайные ошибки коррелированы (нарушаются условия 2 и 5), то МНК оценка будет смещённой и несостоятельной.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7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30266-9E34-456C-BDB7-729FE43F5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1-2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2BD1A-1B9F-49E1-BDD7-E1CE0CF8C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90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классической регрессионной модели предполагается, что выполняется условие гомоскедастичности, т.е. условие независимости дисперсии случайной ошибки от номера наблюдения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случай, когда условие гомоскедастичности снимается, т.е. имеет место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гетероскедастичность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71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объясняемых переменных,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объясняющих переменных,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случайных ошибок.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детерминирована и имеет полный ранг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положительно определена.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условия 3 следует,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симметричная матрица: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Ωx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75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Применим обычный метод наименьших квадратов к обобщённой регрессионной модели.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Оценка вектора параметров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методу наименьших квадратов: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13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 статистические характеристики 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и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спользуя, что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5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3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Получаем:</a:t>
                </a:r>
                <a:endParaRPr lang="ru-RU" sz="3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ru-RU" sz="3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ru-RU" sz="3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sSup>
                      <m:sSup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3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3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33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𝑀𝐸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3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ru-RU" sz="3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sSup>
                      <m:sSup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ru-RU" sz="3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33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ru-RU" sz="3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ru-RU" sz="3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ru-RU" sz="3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d>
                      <m:dPr>
                        <m:ctrlP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ru-RU" sz="3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ru-RU" sz="33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следовательно, </a:t>
                </a:r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3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2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если в качестве оценки матрицы ковариации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взять стандартную оценку обычного метода наименьших квадратов: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𝑉𝑎𝑟</m:t>
                          </m:r>
                        </m:e>
                      </m:acc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𝑉𝑎𝑟</m:t>
                              </m:r>
                            </m:e>
                          </m:acc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𝑡𝑟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это не совпадает с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оценка матрицы ковариаций вектора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использовании обычного МНК получается смещённой.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80" r="-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0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Тем не менее, полученная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будет состоятельной, так как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→0 при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отличие от классической теоремы Гаусса-Маркова, оценка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будет оптимальной (т.е. не будет иметь минимальную ковариационную матрицу).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96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Применим обобщённый метод наименьших квадратов к обобщённой регрессионной модели.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Теорема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Айткена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Оценка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вектора параметров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методу наименьших квадратов является наиболее эффективной (в смысле наименьшей ковариационной матрицы) среди всех линейных несмещенных оценок для обобщённой регрессионной модели.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084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 основано на том, что поскольку 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положительно определена и симметрична, а, следовательно,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положительно определена и симметрична, то существует невырожденная матрица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размера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такая, что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643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Умножим слева на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модели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уравнение модели примет вид: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𝑃𝑦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𝑃𝑋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Причём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4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56B55-1911-4A45-B5E1-E3BABCAD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обобщения множественной регрессии. 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A9592-1435-42FA-806E-2076E7CA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Обобщенный метод наименьших квадратов (Теорема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Айткена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3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Найдём: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74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84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применении обобщённого метода наименьших квадратов так же как и в обычной линейной регрессионной модели (парной, множественной) можно проверять гипотезы о значимости коэффициентов регрессии и/или о линейных ограничениях на коэффициенты регрессии.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Например, предполагая, что случайные ошибки распределены по нормальному закону, можно: </a:t>
                </a:r>
                <a:b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проверить гипотезу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=…=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 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(вид статистик будет отличаться от статистик обычного МНК)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провести тест Чоу.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 r="-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762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Рассчитать коэффициент детерминации для обобщённой модели регрессии возможно, но интерпретировать по его значению качество модели не представляется возможным, так как: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может выходить за интервал [0; 1],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добавление/удаление регрессора не всегда приводит к уменьшению/ увеличению коэффициента детерминации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593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случайные ошибки распределены по нормальному закону, то для оценки вектора параметров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можно применить метод максимального правдоподобия, при этом оценка вектора параметров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ММП совпадёт с оценкой по ОМНК (если известна 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25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применения ОМНК нужно знать матрицу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что на практике бывает очень редко.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этом применяется способ, называемый доступным обобщённым методом наименьших квадратов: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оценить каким-нибудь способом матрицу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использовать эту оценку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вместо матрицы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6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Обобщённая регрессионная модель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Замечание.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общем случае 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содержит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неизвестных параметра, а наблюдений всего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поэтому для получения «хорошей» 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вводят дополнительные ограничения на структуру матрицы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54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FCD09C-E955-4605-808B-BE9977E21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09512"/>
            <a:ext cx="8963025" cy="6682786"/>
          </a:xfrm>
        </p:spPr>
      </p:pic>
    </p:spTree>
    <p:extLst>
      <p:ext uri="{BB962C8B-B14F-4D97-AF65-F5344CB8AC3E}">
        <p14:creationId xmlns:p14="http://schemas.microsoft.com/office/powerpoint/2010/main" val="936636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AEE6CB-E746-47A2-AECB-693ABA440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72189"/>
            <a:ext cx="9525000" cy="6809540"/>
          </a:xfrm>
        </p:spPr>
      </p:pic>
    </p:spTree>
    <p:extLst>
      <p:ext uri="{BB962C8B-B14F-4D97-AF65-F5344CB8AC3E}">
        <p14:creationId xmlns:p14="http://schemas.microsoft.com/office/powerpoint/2010/main" val="387650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30266-9E34-456C-BDB7-729FE43F5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3-4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2BD1A-1B9F-49E1-BDD7-E1CE0CF8C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12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1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Модель множественной регрессии</a:t>
                </a: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спецификация модели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детерминированная матрица, имеет максимальный ранг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Т.е. регрессоры (матрица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- неслучайные переменные.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976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45C98AA8-D741-418D-98F3-44F87D196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10" y="1383617"/>
            <a:ext cx="6347223" cy="51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7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Доступный обобщённый МНК 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Оценка обобщённого МНК:</a:t>
                </a:r>
                <a:b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Ограничения на ковариационную матрицу: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положительно определена</a:t>
                </a: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симметричная.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в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общем случае матрица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содержит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неизвестных параметра, а наблюдений всего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374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Доступный обобщённый МНК 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Подход доступного обобщённого МНК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Подставить в оценку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оценку</m:t>
                    </m:r>
                    <m:r>
                      <a:rPr lang="ru-RU" sz="24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acc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т.е. в качестве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использовать следующую оценку:</a:t>
                </a:r>
                <a:b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i="1"/>
                            </m:ctrlPr>
                          </m:accPr>
                          <m:e>
                            <m:r>
                              <a:rPr lang="ru-RU" i="1"/>
                              <m:t>𝛽</m:t>
                            </m:r>
                          </m:e>
                        </m:acc>
                      </m:e>
                      <m:sup>
                        <m:r>
                          <a:rPr lang="ru-RU" i="1"/>
                          <m:t>∗</m:t>
                        </m:r>
                      </m:sup>
                    </m:sSup>
                    <m:r>
                      <a:rPr lang="ru-RU" i="1"/>
                      <m:t>=</m:t>
                    </m:r>
                    <m:sSup>
                      <m:sSupPr>
                        <m:ctrlPr>
                          <a:rPr lang="ru-RU" i="1"/>
                        </m:ctrlPr>
                      </m:sSupPr>
                      <m:e>
                        <m:d>
                          <m:dPr>
                            <m:ctrlPr>
                              <a:rPr lang="ru-RU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/>
                                </m:ctrlPr>
                              </m:sSupPr>
                              <m:e>
                                <m:r>
                                  <a:rPr lang="ru-RU" i="1"/>
                                  <m:t>𝑋</m:t>
                                </m:r>
                              </m:e>
                              <m:sup>
                                <m:r>
                                  <a:rPr lang="ru-RU" i="1"/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/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i="1"/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/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ru-RU" i="1"/>
                                  <m:t>−1</m:t>
                                </m:r>
                              </m:sup>
                            </m:sSup>
                            <m:r>
                              <a:rPr lang="ru-RU" i="1"/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−1</m:t>
                        </m:r>
                      </m:sup>
                    </m:sSup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𝑋</m:t>
                        </m:r>
                      </m:e>
                      <m:sup>
                        <m:r>
                          <a:rPr lang="ru-RU" i="1"/>
                          <m:t>𝑇</m:t>
                        </m:r>
                      </m:sup>
                    </m:sSup>
                    <m:sSup>
                      <m:sSupPr>
                        <m:ctrlPr>
                          <a:rPr lang="ru-RU" i="1"/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i="1"/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ru-RU"/>
                              <m:t>Ω</m:t>
                            </m:r>
                          </m:e>
                        </m:acc>
                      </m:e>
                      <m:sup>
                        <m:r>
                          <a:rPr lang="ru-RU" i="1"/>
                          <m:t>−1</m:t>
                        </m:r>
                      </m:sup>
                    </m:sSup>
                    <m:r>
                      <a:rPr lang="ru-RU" i="1"/>
                      <m:t>𝑦</m:t>
                    </m:r>
                  </m:oMath>
                </a14:m>
                <a:endParaRPr lang="ru-RU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807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Стандартное отклонение ошибки пропорционально независимой переменной  (регрессору)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выполняется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160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ru-RU" sz="2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Модель множественной регрессии: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ru-RU" sz="2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Разделим уравнение модели 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sub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2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ru-RU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nary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buNone/>
                </a:pP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ru-RU" sz="2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Замена: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sSubSup>
                      <m:sSubSup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81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новая модель: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матрица регрессоров с вектором из единиц в первом столбце, то в новой модели в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первый регрессор оценивает регрессор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причём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ый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свободный член исходной модели.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90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выявить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зависящую от одной из зависимых переменных?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83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практике: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есть подозрение, что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вызвана зависимостью случайных ошибок от одной из зависимых переменных, то тогда: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Упорядочите наблюдения по возрастанию значений этой «подозрительной» переменной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регрессию по обычному МНК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остатки модели.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438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90171-4E02-4417-9515-EB9F9EB8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2" y="1325208"/>
            <a:ext cx="4529764" cy="42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5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Если размах колебаний наблюдений по этому регрессору возрастает с номером наблюдений, то считаем, что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связана с этим регрессором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После этого проводим коррекцию на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указанным выше способом и проверяем поведение остатков в этом случае.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Если новые остатки модели не подвержены сильным </a:t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колебаниям, то коррекция прошла успешно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FD9BD-7333-441A-BC3E-CCE73310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601" y="3694111"/>
            <a:ext cx="3593474" cy="27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2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задачу со стохастическими регрессорами.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объясняемых переменных,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объясняющих переменных, </a:t>
                </a:r>
                <a:br>
                  <a:rPr lang="ru-RU" sz="19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×1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случайных ошибок.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элементы матрицы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случайные величины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вероятностью 1 матрица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ранг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Условие 2 эквивалентный вид:</a:t>
                </a:r>
                <a:endParaRPr lang="ru-R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187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lnSpc>
                    <a:spcPct val="107000"/>
                  </a:lnSpc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Дисперсия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ошибки принимает только два значения</a:t>
                </a:r>
                <a:b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(например, случай структурного изменения модели).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выполняется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ctr">
                  <a:lnSpc>
                    <a:spcPct val="107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ctr">
                  <a:lnSpc>
                    <a:spcPct val="107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+1;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неизвестны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578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Оценить обычным МНК исходную модель множественной регрессии:</a:t>
                </a:r>
                <a:br>
                  <a:rPr lang="ru-RU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𝑦</m:t>
                        </m:r>
                      </m:e>
                      <m:sup>
                        <m:r>
                          <a:rPr lang="ru-RU" i="1"/>
                          <m:t> </m:t>
                        </m:r>
                      </m:sup>
                    </m:sSup>
                    <m:r>
                      <a:rPr lang="ru-RU" i="1"/>
                      <m:t>=</m:t>
                    </m:r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𝑋</m:t>
                        </m:r>
                      </m:e>
                      <m:sup>
                        <m:r>
                          <a:rPr lang="ru-RU" i="1"/>
                          <m:t> </m:t>
                        </m:r>
                      </m:sup>
                    </m:sSup>
                    <m:r>
                      <a:rPr lang="ru-RU" i="1"/>
                      <m:t>𝛽</m:t>
                    </m:r>
                    <m:r>
                      <a:rPr lang="ru-RU" i="1"/>
                      <m:t>+</m:t>
                    </m:r>
                    <m:sSup>
                      <m:sSupPr>
                        <m:ctrlPr>
                          <a:rPr lang="ru-RU" i="1"/>
                        </m:ctrlPr>
                      </m:sSupPr>
                      <m:e>
                        <m:r>
                          <a:rPr lang="ru-RU" i="1"/>
                          <m:t>𝜀</m:t>
                        </m:r>
                      </m:e>
                      <m:sup>
                        <m:r>
                          <a:rPr lang="ru-RU" i="1"/>
                          <m:t> </m:t>
                        </m:r>
                      </m:sup>
                    </m:sSup>
                  </m:oMath>
                </a14:m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Получить вектор остатков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𝑒</m:t>
                        </m:r>
                      </m:e>
                      <m:sub>
                        <m:r>
                          <a:rPr lang="ru-RU" i="1"/>
                          <m:t>𝑡</m:t>
                        </m:r>
                      </m:sub>
                    </m:sSub>
                    <m:r>
                      <a:rPr lang="ru-RU" i="1"/>
                      <m:t>,   </m:t>
                    </m:r>
                    <m:r>
                      <a:rPr lang="ru-RU" i="1"/>
                      <m:t>𝑡</m:t>
                    </m:r>
                    <m:r>
                      <a:rPr lang="ru-RU" i="1"/>
                      <m:t>=</m:t>
                    </m:r>
                    <m:acc>
                      <m:accPr>
                        <m:chr m:val="̅"/>
                        <m:ctrlPr>
                          <a:rPr lang="ru-RU" i="1"/>
                        </m:ctrlPr>
                      </m:accPr>
                      <m:e>
                        <m:r>
                          <a:rPr lang="ru-RU" i="1"/>
                          <m:t>1;</m:t>
                        </m:r>
                        <m:r>
                          <a:rPr lang="ru-RU" i="1"/>
                          <m:t>𝑛</m:t>
                        </m:r>
                      </m:e>
                    </m:acc>
                  </m:oMath>
                </a14:m>
                <a:endParaRPr lang="ru-RU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/>
                  <a:t>Разбить вектор остатков на два вектора: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/>
                        </m:ctrlPr>
                      </m:sSubSupPr>
                      <m:e>
                        <m:r>
                          <a:rPr lang="en-US" i="1"/>
                          <m:t>𝑒</m:t>
                        </m:r>
                      </m:e>
                      <m:sub>
                        <m:r>
                          <a:rPr lang="ru-RU" i="1"/>
                          <m:t>1</m:t>
                        </m:r>
                      </m:sub>
                      <m:sup>
                        <m:r>
                          <a:rPr lang="en-US" i="1"/>
                          <m:t> </m:t>
                        </m:r>
                      </m:sup>
                    </m:sSubSup>
                    <m:r>
                      <a:rPr lang="ru-RU" i="1"/>
                      <m:t>,   </m:t>
                    </m:r>
                    <m:r>
                      <a:rPr lang="ru-RU" i="1"/>
                      <m:t>𝑡</m:t>
                    </m:r>
                    <m:r>
                      <a:rPr lang="ru-RU" i="1"/>
                      <m:t>=</m:t>
                    </m:r>
                    <m:acc>
                      <m:accPr>
                        <m:chr m:val="̅"/>
                        <m:ctrlPr>
                          <a:rPr lang="ru-RU" i="1"/>
                        </m:ctrlPr>
                      </m:accPr>
                      <m:e>
                        <m:r>
                          <a:rPr lang="ru-RU" i="1"/>
                          <m:t>1;</m:t>
                        </m:r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a:rPr lang="ru-RU" i="1"/>
                              <m:t>𝑛</m:t>
                            </m:r>
                          </m:e>
                          <m:sub>
                            <m:r>
                              <a:rPr lang="ru-RU" i="1"/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/>
                      <m:t>;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/>
                        </m:ctrlPr>
                      </m:sSubSupPr>
                      <m:e>
                        <m:r>
                          <a:rPr lang="en-US" i="1"/>
                          <m:t>𝑒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  <m:sup>
                        <m:r>
                          <a:rPr lang="en-US" i="1"/>
                          <m:t> </m:t>
                        </m:r>
                      </m:sup>
                    </m:sSubSup>
                    <m:r>
                      <a:rPr lang="ru-RU" i="1"/>
                      <m:t>,   </m:t>
                    </m:r>
                    <m:r>
                      <a:rPr lang="ru-RU" i="1"/>
                      <m:t>𝑡</m:t>
                    </m:r>
                    <m:r>
                      <a:rPr lang="ru-RU" i="1"/>
                      <m:t>=</m:t>
                    </m:r>
                    <m:acc>
                      <m:accPr>
                        <m:chr m:val="̅"/>
                        <m:ctrlPr>
                          <a:rPr lang="ru-RU" i="1"/>
                        </m:ctrlPr>
                      </m:accPr>
                      <m:e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a:rPr lang="ru-RU" i="1"/>
                              <m:t>𝑛</m:t>
                            </m:r>
                          </m:e>
                          <m:sub>
                            <m:r>
                              <a:rPr lang="ru-RU" i="1"/>
                              <m:t>1</m:t>
                            </m:r>
                          </m:sub>
                        </m:sSub>
                        <m:r>
                          <a:rPr lang="ru-RU" i="1"/>
                          <m:t>+1;</m:t>
                        </m:r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a:rPr lang="ru-RU" i="1"/>
                              <m:t>𝑛</m:t>
                            </m:r>
                          </m:e>
                          <m:sub>
                            <m:r>
                              <a:rPr lang="ru-RU" i="1"/>
                              <m:t>1</m:t>
                            </m:r>
                          </m:sub>
                        </m:sSub>
                        <m:r>
                          <a:rPr lang="ru-RU" i="1"/>
                          <m:t>+</m:t>
                        </m:r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a:rPr lang="ru-RU" i="1"/>
                              <m:t>𝑛</m:t>
                            </m:r>
                          </m:e>
                          <m:sub>
                            <m:r>
                              <a:rPr lang="ru-RU" i="1"/>
                              <m:t>2</m:t>
                            </m:r>
                          </m:sub>
                        </m:sSub>
                      </m:e>
                    </m:acc>
                    <m:r>
                      <a:rPr lang="ru-RU" i="1"/>
                      <m:t>;</m:t>
                    </m:r>
                  </m:oMath>
                </a14:m>
                <a:endParaRPr lang="ru-RU" dirty="0"/>
              </a:p>
              <a:p>
                <a:pPr marL="0" lvl="0" indent="0">
                  <a:buNone/>
                </a:pPr>
                <a:r>
                  <a:rPr lang="ru-RU" dirty="0"/>
                  <a:t>4. Построить оценки: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/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ru-RU" i="1"/>
                              </m:ctrlPr>
                            </m:acc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  <m:sup>
                          <m:r>
                            <a:rPr lang="ru-RU" i="1"/>
                            <m:t>2</m:t>
                          </m:r>
                        </m:sup>
                      </m:sSubSup>
                      <m:r>
                        <a:rPr lang="ru-RU" i="1"/>
                        <m:t>=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/>
                              </m:ctrlPr>
                            </m:sSubSup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  <m:sup>
                              <m:r>
                                <a:rPr lang="en-US" i="1"/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𝑛</m:t>
                              </m:r>
                            </m:e>
                            <m:sub>
                              <m:r>
                                <a:rPr lang="ru-RU" i="1"/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/>
                        <m:t>,  </m:t>
                      </m:r>
                      <m:sSubSup>
                        <m:sSubSupPr>
                          <m:ctrlPr>
                            <a:rPr lang="ru-RU" i="1"/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ru-RU" i="1"/>
                              </m:ctrlPr>
                            </m:acc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/>
                            <m:t>2</m:t>
                          </m:r>
                        </m:sub>
                        <m:sup>
                          <m:r>
                            <a:rPr lang="ru-RU" i="1"/>
                            <m:t>2</m:t>
                          </m:r>
                        </m:sup>
                      </m:sSubSup>
                      <m:r>
                        <a:rPr lang="ru-RU" i="1"/>
                        <m:t>=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/>
                              </m:ctrlPr>
                            </m:sSubSup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  <m:sup>
                              <m:r>
                                <a:rPr lang="en-US" i="1"/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𝑛</m:t>
                              </m:r>
                            </m:e>
                            <m:sub>
                              <m:r>
                                <a:rPr lang="ru-RU" i="1"/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685800" indent="-457200" algn="ctr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92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lvl="0" indent="0">
                  <a:lnSpc>
                    <a:spcPct val="107000"/>
                  </a:lnSpc>
                  <a:buNone/>
                </a:pPr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Разделить первые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уравнений 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вторые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уравнений 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3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</m:t>
                      </m:r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1;</m:t>
                              </m:r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ru-RU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bSup>
                        </m:den>
                      </m:f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sz="3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+1;</m:t>
                          </m:r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buNone/>
                </a:pPr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Оценить параметры новой  модели обычным МНК</a:t>
                </a:r>
                <a:endParaRPr lang="ru-RU" sz="3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14:m>
                  <m:oMath xmlns:m="http://schemas.openxmlformats.org/officeDocument/2006/math">
                    <m:r>
                      <a:rPr lang="ru-RU" sz="3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амечание:</m:t>
                    </m:r>
                  </m:oMath>
                </a14:m>
                <a:endParaRPr lang="ru-RU" sz="3400" b="0" i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51435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будут являться смещёнными и состоятельными</a:t>
                </a:r>
                <a:r>
                  <a:rPr lang="ru-RU" sz="3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742950" indent="-51435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ru-RU" sz="3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Указанный способ может быть обобщён на большее количество значений дисперсии</a:t>
                </a:r>
                <a:endParaRPr lang="ru-RU" sz="3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389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Состоятельное оценивание дисперсии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для оценивания параметров модели с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гетероскедастичностью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используется обычный МНК.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 было показано на прошлой лекции: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несмещённой и состоятельной,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оценка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смещённой и несостоятельной.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889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Вопрос: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ли использовать для оценки вектора параметров оценку обычного МНК, а для оценки дисперсии ковариационной матрицы использовать оценку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которая является несмещённой, но при этом содержит неизвестную матрицу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34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Стандартные ошибки в форме Уайта 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White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Рассматривается модель множественной регрессии: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 диагональной матрицей ковариаций:</a:t>
                </a: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3528C-52FA-4E76-84F1-259A0F1F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57" y="4154272"/>
            <a:ext cx="7957073" cy="23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91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</a:t>
                </a: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469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Домножим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разделим на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933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определению 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Обозначим строки  матрицы </a:t>
                </a:r>
                <a:r>
                  <a:rPr lang="en-US" sz="26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ru-RU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через векторы:</a:t>
                </a:r>
                <a:r>
                  <a:rPr lang="en-US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  </m:t>
                            </m:r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,2</m:t>
                                </m:r>
                              </m:sub>
                            </m:sSub>
                            <m:r>
                              <a:rPr lang="ru-RU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 …;  </m:t>
                            </m:r>
                            <m:sSub>
                              <m:sSubPr>
                                <m:ctrlP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ru-RU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ru-RU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i="1"/>
                          </m:ctrlPr>
                        </m:sSupPr>
                        <m:e>
                          <m:r>
                            <a:rPr lang="ru-RU" sz="2600" i="1"/>
                            <m:t>𝑋</m:t>
                          </m:r>
                        </m:e>
                        <m:sup>
                          <m:r>
                            <a:rPr lang="ru-RU" sz="2600" i="1"/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2600"/>
                        <m:t>Ω</m:t>
                      </m:r>
                      <m:r>
                        <a:rPr lang="ru-RU" sz="2600" i="1"/>
                        <m:t>𝑋</m:t>
                      </m:r>
                      <m:r>
                        <a:rPr lang="ru-RU" sz="2600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600" i="1"/>
                          </m:ctrlPr>
                        </m:naryPr>
                        <m:sub>
                          <m:r>
                            <a:rPr lang="en-US" sz="2600" i="1"/>
                            <m:t>𝑠</m:t>
                          </m:r>
                          <m:r>
                            <a:rPr lang="ru-RU" sz="2600" i="1"/>
                            <m:t>=1</m:t>
                          </m:r>
                        </m:sub>
                        <m:sup>
                          <m:r>
                            <a:rPr lang="ru-RU" sz="2600" i="1"/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2600" i="1"/>
                              </m:ctrlPr>
                            </m:sSubSupPr>
                            <m:e>
                              <m:r>
                                <a:rPr lang="ru-RU" sz="2600" i="1"/>
                                <m:t>𝜎</m:t>
                              </m:r>
                            </m:e>
                            <m:sub>
                              <m:r>
                                <a:rPr lang="ru-RU" sz="2600" i="1"/>
                                <m:t>𝑠</m:t>
                              </m:r>
                            </m:sub>
                            <m:sup>
                              <m:r>
                                <a:rPr lang="ru-RU" sz="2600" i="1"/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600" i="1"/>
                              </m:ctrlPr>
                            </m:sSubPr>
                            <m:e>
                              <m:r>
                                <a:rPr lang="ru-RU" sz="2600" i="1"/>
                                <m:t>𝑥</m:t>
                              </m:r>
                            </m:e>
                            <m:sub>
                              <m:r>
                                <a:rPr lang="ru-RU" sz="2600" i="1"/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600" i="1"/>
                              </m:ctrlPr>
                            </m:sSubSupPr>
                            <m:e>
                              <m:r>
                                <a:rPr lang="ru-RU" sz="2600" i="1"/>
                                <m:t>𝑥</m:t>
                              </m:r>
                            </m:e>
                            <m:sub>
                              <m:r>
                                <a:rPr lang="ru-RU" sz="2600" i="1"/>
                                <m:t>𝑠</m:t>
                              </m:r>
                            </m:sub>
                            <m:sup>
                              <m:r>
                                <a:rPr lang="ru-RU" sz="2600" i="1"/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2600" dirty="0"/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5284AD-FB35-47CB-8B0B-3157BC61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453" y="1825625"/>
            <a:ext cx="3036793" cy="17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3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nary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является состоятельной оценкой матрицы ковариаций оценок параметров регрессии.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 оценка называется с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тандартными ошибками в форме Уайта 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White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при наличии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гетероскедастичности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61B1252C-D6A3-4ABB-8539-F732308FDDE3}"/>
              </a:ext>
            </a:extLst>
          </p:cNvPr>
          <p:cNvSpPr/>
          <p:nvPr/>
        </p:nvSpPr>
        <p:spPr>
          <a:xfrm>
            <a:off x="4864962" y="1935332"/>
            <a:ext cx="363984" cy="4793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4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3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Применим метод наименьших квадратов.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оценка вектора параметров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методу наименьших квадратов: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24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Стандартные ошибки в форме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Невье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-Веста 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Newey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West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Рассматривается модель множественной регрессии: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иагональной матрицей ковариаций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 которой ненулевые элементы на главной диагонали и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больше, чем на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соседних диагоналях, 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93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Например,</a:t>
                </a:r>
                <a:endParaRPr lang="en-US" sz="24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1,2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2,3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2,3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3,3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−2,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−2,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813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Оценка </a:t>
                </a:r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nary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является состоятельной оценкой матрицы ковариаций оценок параметров регрессии.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 оценка называется с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тандартными ошибками в форме </a:t>
                </a:r>
                <a:r>
                  <a:rPr lang="ru-RU" sz="24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Невье</a:t>
                </a: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-Веста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наличии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гетероскедастичности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автокорреляции.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71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Вопрос: как выбрать весовые коэффициенты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41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качестве значений весовых коэффициентов взять единицу, то матрица может оказаться вырожденной.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Весовые коэффициенты по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Бартлетту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Весовые коэффициенты по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Парзену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A348C-4DB5-43AF-A508-94F74CB3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832" y="3343274"/>
            <a:ext cx="2411015" cy="714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07D93D-BCDC-4E10-AE0A-8B906859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5258918"/>
            <a:ext cx="5124450" cy="10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82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Коррекция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Замечания: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есть варианты весов для малых объёмов выборок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неизвестна ширина окна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можно взять оценку: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2/9</m:t>
                        </m:r>
                      </m:sup>
                    </m:sSup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464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Основная гипотеза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=…=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против альтернативной гипотезы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не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280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Тест Уайта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(White)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Идея: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модели присутствует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часто это связано с тем, дисперсии ошибок зависят от регрессоров, и такая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должна отражаться в значениях остатков при применении обычного МНК к исходной модели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856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Процедура теста Уайта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2400" dirty="0"/>
                  <a:t>Оценить обычным МНК исходную модель множественной регрессии:</a:t>
                </a:r>
                <a:br>
                  <a:rPr lang="ru-RU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ru-RU" sz="2400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2400" dirty="0"/>
                  <a:t>Получить вектор остатков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Оценить регрессию квадратов остатков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константу;</a:t>
                </a:r>
                <a:b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все регрессоры матрицы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X: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𝑥</m:t>
                        </m:r>
                      </m:e>
                      <m:sub>
                        <m:r>
                          <a:rPr lang="ru-RU" i="1"/>
                          <m:t>1</m:t>
                        </m:r>
                      </m:sub>
                    </m:sSub>
                    <m:r>
                      <a:rPr lang="ru-RU" i="1"/>
                      <m:t>;  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𝑥</m:t>
                        </m:r>
                      </m:e>
                      <m:sub>
                        <m:r>
                          <a:rPr lang="ru-RU" i="1"/>
                          <m:t>2</m:t>
                        </m:r>
                      </m:sub>
                    </m:sSub>
                    <m:r>
                      <a:rPr lang="ru-RU" i="1"/>
                      <m:t>; …;  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𝑥</m:t>
                        </m:r>
                      </m:e>
                      <m:sub>
                        <m:r>
                          <a:rPr lang="ru-RU" i="1"/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b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их квадраты: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</a:rPr>
                      <m:t>; 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latin typeface="Cambria Math" panose="02040503050406030204" pitchFamily="18" charset="0"/>
                      </a:rPr>
                      <m:t>; …; 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их попарные произведения: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br>
                  <a:rPr lang="en-US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1240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60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</a:t>
                </a:r>
                <a:r>
                  <a:rPr lang="ru-RU" sz="6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Строится статистика </a:t>
                </a:r>
                <a14:m>
                  <m:oMath xmlns:m="http://schemas.openxmlformats.org/officeDocument/2006/math">
                    <m:r>
                      <a:rPr lang="ru-RU" sz="6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ru-RU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br>
                  <a:rPr lang="ru-RU" sz="6000" b="0" i="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6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где </m:t>
                    </m:r>
                    <m:sSup>
                      <m:sSupPr>
                        <m:ctrlPr>
                          <a:rPr lang="ru-RU" sz="6000" i="1"/>
                        </m:ctrlPr>
                      </m:sSupPr>
                      <m:e>
                        <m:r>
                          <a:rPr lang="ru-RU" sz="6000" i="1"/>
                          <m:t>𝑅</m:t>
                        </m:r>
                      </m:e>
                      <m:sup>
                        <m:r>
                          <a:rPr lang="ru-RU" sz="6000" i="1"/>
                          <m:t>2</m:t>
                        </m:r>
                      </m:sup>
                    </m:sSup>
                    <m:r>
                      <a:rPr lang="ru-RU" sz="6000" b="0" i="1" smtClean="0">
                        <a:latin typeface="Cambria Math" panose="02040503050406030204" pitchFamily="18" charset="0"/>
                      </a:rPr>
                      <m:t> −коэффициент детерминации,</m:t>
                    </m:r>
                    <m:r>
                      <a:rPr lang="ru-RU" sz="6000" i="1"/>
                      <m:t>𝑛</m:t>
                    </m:r>
                  </m:oMath>
                </a14:m>
                <a:r>
                  <a:rPr lang="en-US" sz="6000" dirty="0"/>
                  <a:t> – </a:t>
                </a:r>
                <a:r>
                  <a:rPr lang="ru-RU" sz="6000" dirty="0"/>
                  <a:t>число наблюдений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7400" dirty="0"/>
                  <a:t>6. </a:t>
                </a:r>
                <a14:m>
                  <m:oMath xmlns:m="http://schemas.openxmlformats.org/officeDocument/2006/math">
                    <m:r>
                      <a:rPr lang="ru-RU" sz="7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~</m:t>
                        </m:r>
                      </m:e>
                      <m:sup>
                        <m: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𝑎𝑠</m:t>
                        </m:r>
                      </m:sup>
                    </m:sSup>
                    <m:sSup>
                      <m:sSupPr>
                        <m:ctrlPr>
                          <a:rPr lang="ru-RU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7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7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7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где </m:t>
                    </m:r>
                    <m:r>
                      <m:rPr>
                        <m:sty m:val="p"/>
                      </m:rPr>
                      <a:rPr lang="en-US" sz="7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7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−чи</m:t>
                    </m:r>
                    <m:r>
                      <a:rPr lang="ru-RU" sz="7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сло регрессоров второй модели </m:t>
                    </m:r>
                    <m:d>
                      <m:dPr>
                        <m:ctrlPr>
                          <a:rPr lang="ru-RU" sz="7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7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для остатков</m:t>
                        </m:r>
                      </m:e>
                    </m:d>
                  </m:oMath>
                </a14:m>
                <a:endParaRPr lang="ru-RU" sz="7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3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3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6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ru-RU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6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6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то гипотеза </m:t>
                    </m:r>
                    <m:sSub>
                      <m:sSubPr>
                        <m:ctrlP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6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не отвергается </m:t>
                    </m:r>
                  </m:oMath>
                </a14:m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sz="6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6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Плюсы: универсальность</a:t>
                </a: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Минусы: в случае принятия альтернативной гипотезы </a:t>
                </a:r>
                <a:r>
                  <a: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H_1</a:t>
                </a:r>
                <a:r>
                  <a:rPr lang="ru-RU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,тест не даёт информации о виде </a:t>
                </a:r>
                <a:r>
                  <a:rPr lang="ru-RU" sz="6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гетероскедастичности</a:t>
                </a:r>
                <a:endParaRPr lang="ru-RU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dirty="0"/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/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br>
                  <a:rPr lang="en-US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4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/>
                  <a:t>Рассмотрим условные (относительно </a:t>
                </a:r>
                <a:r>
                  <a:rPr lang="en-US" sz="2400" i="1" dirty="0"/>
                  <a:t>X</a:t>
                </a:r>
                <a:r>
                  <a:rPr lang="ru-RU" sz="2400" dirty="0"/>
                  <a:t>)</a:t>
                </a:r>
                <a:r>
                  <a:rPr lang="ru-RU" sz="2400" i="1" dirty="0"/>
                  <a:t> </a:t>
                </a:r>
                <a:r>
                  <a:rPr lang="ru-RU" sz="2400" dirty="0"/>
                  <a:t>статистические характеристики оценки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ru-RU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acc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i="1" dirty="0"/>
                  <a:t>, </a:t>
                </a:r>
                <a:r>
                  <a:rPr lang="ru-RU" sz="2400" dirty="0"/>
                  <a:t>где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(обозначим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5161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2B200-D9E8-4D9E-A129-C18D88A4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Тест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Голдфелда-Куандта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Goldfeld-Quandt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Идея: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модели присутствует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часто это связано с тем, дисперсии ошибок зависят от одного из регрессоров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8929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Процедура теста 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Голдфелда-Куандта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Упорядочите наблюдения по убыванию значений «подозрительной» переменной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Исключите </a:t>
                </a: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u-RU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средних наблюдений из упорядоченной выборки, где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Оцените две регрессии обычным МНК по первым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(n/2-d/2)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наблюдениям и по вторым (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n/2-d/2)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наблюдениям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Вычислите остатки этих регрессии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en-US" sz="2400" i="1"/>
                          <m:t>𝑒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11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/>
              </a:p>
              <a:p>
                <a:pPr marL="0" indent="0">
                  <a:buNone/>
                </a:pPr>
                <a:r>
                  <a:rPr lang="en-US" sz="2400" dirty="0"/>
                  <a:t>5. </a:t>
                </a:r>
                <a:r>
                  <a:rPr lang="ru-RU" sz="2400" dirty="0"/>
                  <a:t>Составьте статистику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значение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статистики меньше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F_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кр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гипотезу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H_0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отвергаем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Замечание: можно не исключать средние значения выборки, но тогда критерий имеет меньшую мощность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005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Тест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Бреуша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-Пагана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Breusch-Pagan)</a:t>
                </a: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Идея: 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Предполагается, что дисперсии зависят от нескольких дополнительных переменных, т.е. 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имеет место зависимость:</a:t>
                </a:r>
                <a:b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ru-RU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1718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гетероскедастичность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Процедура теста </a:t>
                </a:r>
                <a:r>
                  <a:rPr lang="ru-RU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Бреуша</a:t>
                </a:r>
                <a:r>
                  <a:rPr lang="ru-RU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-Пагана</a:t>
                </a: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Оценить регрессию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  <a:p>
                <a:pPr marL="0" lvl="0" indent="0">
                  <a:buNone/>
                </a:pPr>
                <a:endParaRPr lang="ru-RU" sz="2400" dirty="0"/>
              </a:p>
              <a:p>
                <a:pPr marL="0" lvl="0" indent="0">
                  <a:buNone/>
                </a:pPr>
                <a:r>
                  <a:rPr lang="ru-RU" sz="2400" dirty="0"/>
                  <a:t>Получить вектор остатков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2400" dirty="0"/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u-RU" sz="2400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7000"/>
                  </a:lnSpc>
                  <a:buNone/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1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5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</m:acc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62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35FEA-29CE-4E39-AFF1-8AD2009D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Стохастические регрессоры 6</a:t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Найдём: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𝑉𝑎𝑟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2B200-D9E8-4D9E-A129-C18D88A4B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526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17088</TotalTime>
  <Words>2922</Words>
  <Application>Microsoft Office PowerPoint</Application>
  <PresentationFormat>Широкоэкранный</PresentationFormat>
  <Paragraphs>727</Paragraphs>
  <Slides>74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Tahoma</vt:lpstr>
      <vt:lpstr>Тема Office</vt:lpstr>
      <vt:lpstr>Лекции по Приложениям эконометрики </vt:lpstr>
      <vt:lpstr>Лекция 1-2 </vt:lpstr>
      <vt:lpstr>Некоторые обобщения множественной регрессии.  </vt:lpstr>
      <vt:lpstr>Стохастические регрессоры 1 </vt:lpstr>
      <vt:lpstr>Стохастические регрессоры 2 </vt:lpstr>
      <vt:lpstr>Стохастические регрессоры 3 </vt:lpstr>
      <vt:lpstr>Стохастические регрессоры 4 </vt:lpstr>
      <vt:lpstr>Стохастические регрессоры 5 </vt:lpstr>
      <vt:lpstr>Стохастические регрессоры 6 </vt:lpstr>
      <vt:lpstr>Стохастические регрессоры 7 </vt:lpstr>
      <vt:lpstr>Стохастические регрессоры 8 </vt:lpstr>
      <vt:lpstr>Стохастические регрессоры 9 </vt:lpstr>
      <vt:lpstr>Стохастические регрессоры 10 </vt:lpstr>
      <vt:lpstr>Стохастические регрессоры 11 </vt:lpstr>
      <vt:lpstr>Стохастические регрессоры 12 </vt:lpstr>
      <vt:lpstr>Стохастические регрессоры 13 </vt:lpstr>
      <vt:lpstr>Стохастические регрессоры 14 </vt:lpstr>
      <vt:lpstr>Стохастические регрессоры 15 </vt:lpstr>
      <vt:lpstr>Стохастические регрессоры 16 </vt:lpstr>
      <vt:lpstr>Обобщённая регрессионная модель 1 </vt:lpstr>
      <vt:lpstr>Обобщённая регрессионная модель 2 </vt:lpstr>
      <vt:lpstr>Обобщённая регрессионная модель 3 </vt:lpstr>
      <vt:lpstr>Обобщённая регрессионная модель 4 </vt:lpstr>
      <vt:lpstr>Обобщённая регрессионная модель 5 </vt:lpstr>
      <vt:lpstr>Обобщённая регрессионная модель 6 </vt:lpstr>
      <vt:lpstr>Обобщённая регрессионная модель 7 </vt:lpstr>
      <vt:lpstr>Обобщённая регрессионная модель 8 </vt:lpstr>
      <vt:lpstr>Обобщённая регрессионная модель 9 </vt:lpstr>
      <vt:lpstr>Обобщённая регрессионная модель 9 </vt:lpstr>
      <vt:lpstr>Обобщённая регрессионная модель 10 </vt:lpstr>
      <vt:lpstr>Обобщённая регрессионная модель 11 </vt:lpstr>
      <vt:lpstr>Обобщённая регрессионная модель 12 </vt:lpstr>
      <vt:lpstr>Обобщённая регрессионная модель 13 </vt:lpstr>
      <vt:lpstr>Обобщённая регрессионная модель 14</vt:lpstr>
      <vt:lpstr>Обобщённая регрессионная модель 15</vt:lpstr>
      <vt:lpstr>Обобщённая регрессионная модель 16</vt:lpstr>
      <vt:lpstr>Презентация PowerPoint</vt:lpstr>
      <vt:lpstr>Презентация PowerPoint</vt:lpstr>
      <vt:lpstr>Лекция 3-4 </vt:lpstr>
      <vt:lpstr>Гетероскедастичность</vt:lpstr>
      <vt:lpstr>Доступный обобщённый МНК 1</vt:lpstr>
      <vt:lpstr>Доступный обобщённый МНК 2</vt:lpstr>
      <vt:lpstr>Коррекция на гетероскедастичность 1</vt:lpstr>
      <vt:lpstr>Коррекция на гетероскедастичность 2</vt:lpstr>
      <vt:lpstr>Коррекция на гетероскедастичность 3</vt:lpstr>
      <vt:lpstr>Коррекция на гетероскедастичность 4</vt:lpstr>
      <vt:lpstr>Коррекция на гетероскедастичность 5</vt:lpstr>
      <vt:lpstr>Коррекция на гетероскедастичность 5</vt:lpstr>
      <vt:lpstr>Коррекция на гетероскедастичность 5</vt:lpstr>
      <vt:lpstr>Коррекция на гетероскедастичность 6</vt:lpstr>
      <vt:lpstr>Коррекция на гетероскедастичность 7</vt:lpstr>
      <vt:lpstr>Коррекция на гетероскедастичность 8</vt:lpstr>
      <vt:lpstr>Коррекция на гетероскедастичность 9</vt:lpstr>
      <vt:lpstr>Коррекция на гетероскедастичность 10</vt:lpstr>
      <vt:lpstr>Коррекция на гетероскедастичность 11</vt:lpstr>
      <vt:lpstr>Коррекция на гетероскедастичность 12</vt:lpstr>
      <vt:lpstr>Коррекция на гетероскедастичность 12</vt:lpstr>
      <vt:lpstr>Коррекция на гетероскедастичность 13</vt:lpstr>
      <vt:lpstr>Коррекция на гетероскедастичность 14</vt:lpstr>
      <vt:lpstr>Коррекция на гетероскедастичность 15</vt:lpstr>
      <vt:lpstr>Коррекция на гетероскедастичность 16</vt:lpstr>
      <vt:lpstr>Коррекция на гетероскедастичность 17</vt:lpstr>
      <vt:lpstr>Коррекция на гетероскедастичность 18</vt:lpstr>
      <vt:lpstr>Коррекция на гетероскедастичность 18</vt:lpstr>
      <vt:lpstr>Коррекция на гетероскедастичность 19</vt:lpstr>
      <vt:lpstr>Тесты на гетероскедастичность 1</vt:lpstr>
      <vt:lpstr>Тесты на гетероскедастичность 2</vt:lpstr>
      <vt:lpstr>Тесты на гетероскедастичность 3</vt:lpstr>
      <vt:lpstr>Тесты на гетероскедастичность 4</vt:lpstr>
      <vt:lpstr>Тесты на гетероскедастичность 5</vt:lpstr>
      <vt:lpstr>Тесты на гетероскедастичность 6</vt:lpstr>
      <vt:lpstr>Тесты на гетероскедастичность 7</vt:lpstr>
      <vt:lpstr>Тесты на гетероскедастичность 8</vt:lpstr>
      <vt:lpstr>Тесты на гетероскедастичность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Belyankina</dc:creator>
  <cp:lastModifiedBy>Tatyana Belyankina</cp:lastModifiedBy>
  <cp:revision>116</cp:revision>
  <dcterms:created xsi:type="dcterms:W3CDTF">2020-11-18T13:24:28Z</dcterms:created>
  <dcterms:modified xsi:type="dcterms:W3CDTF">2021-03-09T16:00:17Z</dcterms:modified>
</cp:coreProperties>
</file>